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7"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361" autoAdjust="0"/>
    <p:restoredTop sz="94660"/>
  </p:normalViewPr>
  <p:slideViewPr>
    <p:cSldViewPr snapToGrid="0">
      <p:cViewPr varScale="1">
        <p:scale>
          <a:sx n="81" d="100"/>
          <a:sy n="81" d="100"/>
        </p:scale>
        <p:origin x="734"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E1B00F5-D97F-4ABC-985D-43E1B0397CA0}" type="datetimeFigureOut">
              <a:rPr lang="en-IN" smtClean="0"/>
              <a:t>23-02-2025</a:t>
            </a:fld>
            <a:endParaRPr lang="en-IN"/>
          </a:p>
        </p:txBody>
      </p:sp>
      <p:sp>
        <p:nvSpPr>
          <p:cNvPr id="5" name="Footer Placeholder 4"/>
          <p:cNvSpPr>
            <a:spLocks noGrp="1"/>
          </p:cNvSpPr>
          <p:nvPr>
            <p:ph type="ftr" sz="quarter" idx="11"/>
          </p:nvPr>
        </p:nvSpPr>
        <p:spPr>
          <a:xfrm>
            <a:off x="2416500" y="329307"/>
            <a:ext cx="4973915" cy="309201"/>
          </a:xfrm>
        </p:spPr>
        <p:txBody>
          <a:bodyPr/>
          <a:lstStyle/>
          <a:p>
            <a:endParaRPr lang="en-IN"/>
          </a:p>
        </p:txBody>
      </p:sp>
      <p:sp>
        <p:nvSpPr>
          <p:cNvPr id="6" name="Slide Number Placeholder 5"/>
          <p:cNvSpPr>
            <a:spLocks noGrp="1"/>
          </p:cNvSpPr>
          <p:nvPr>
            <p:ph type="sldNum" sz="quarter" idx="12"/>
          </p:nvPr>
        </p:nvSpPr>
        <p:spPr>
          <a:xfrm>
            <a:off x="1437664" y="798973"/>
            <a:ext cx="811019" cy="503578"/>
          </a:xfrm>
        </p:spPr>
        <p:txBody>
          <a:bodyPr/>
          <a:lstStyle/>
          <a:p>
            <a:fld id="{3969DD29-8DAD-4BEA-A87C-A39B50562AB6}" type="slidenum">
              <a:rPr lang="en-IN" smtClean="0"/>
              <a:t>‹#›</a:t>
            </a:fld>
            <a:endParaRPr lang="en-IN"/>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341194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E1B00F5-D97F-4ABC-985D-43E1B0397CA0}" type="datetimeFigureOut">
              <a:rPr lang="en-IN" smtClean="0"/>
              <a:t>23-02-2025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969DD29-8DAD-4BEA-A87C-A39B50562AB6}" type="slidenum">
              <a:rPr lang="en-IN" smtClean="0"/>
              <a:t>‹#›</a:t>
            </a:fld>
            <a:endParaRPr lang="en-IN"/>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6500231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E1B00F5-D97F-4ABC-985D-43E1B0397CA0}" type="datetimeFigureOut">
              <a:rPr lang="en-IN" smtClean="0"/>
              <a:t>23-02-2025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969DD29-8DAD-4BEA-A87C-A39B50562AB6}" type="slidenum">
              <a:rPr lang="en-IN" smtClean="0"/>
              <a:t>‹#›</a:t>
            </a:fld>
            <a:endParaRPr lang="en-IN"/>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1344303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E1B00F5-D97F-4ABC-985D-43E1B0397CA0}" type="datetimeFigureOut">
              <a:rPr lang="en-IN" smtClean="0"/>
              <a:t>23-02-2025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969DD29-8DAD-4BEA-A87C-A39B50562AB6}" type="slidenum">
              <a:rPr lang="en-IN" smtClean="0"/>
              <a:t>‹#›</a:t>
            </a:fld>
            <a:endParaRPr lang="en-IN"/>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5517930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E1B00F5-D97F-4ABC-985D-43E1B0397CA0}" type="datetimeFigureOut">
              <a:rPr lang="en-IN" smtClean="0"/>
              <a:t>23-02-2025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969DD29-8DAD-4BEA-A87C-A39B50562AB6}" type="slidenum">
              <a:rPr lang="en-IN" smtClean="0"/>
              <a:t>‹#›</a:t>
            </a:fld>
            <a:endParaRPr lang="en-IN"/>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7813401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E1B00F5-D97F-4ABC-985D-43E1B0397CA0}" type="datetimeFigureOut">
              <a:rPr lang="en-IN" smtClean="0"/>
              <a:t>23-02-2025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969DD29-8DAD-4BEA-A87C-A39B50562AB6}" type="slidenum">
              <a:rPr lang="en-IN" smtClean="0"/>
              <a:t>‹#›</a:t>
            </a:fld>
            <a:endParaRPr lang="en-IN"/>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5897308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E1B00F5-D97F-4ABC-985D-43E1B0397CA0}" type="datetimeFigureOut">
              <a:rPr lang="en-IN" smtClean="0"/>
              <a:t>23-02-2025</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3969DD29-8DAD-4BEA-A87C-A39B50562AB6}" type="slidenum">
              <a:rPr lang="en-IN" smtClean="0"/>
              <a:t>‹#›</a:t>
            </a:fld>
            <a:endParaRPr lang="en-IN"/>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2676474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E1B00F5-D97F-4ABC-985D-43E1B0397CA0}" type="datetimeFigureOut">
              <a:rPr lang="en-IN" smtClean="0"/>
              <a:t>23-02-2025</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3969DD29-8DAD-4BEA-A87C-A39B50562AB6}" type="slidenum">
              <a:rPr lang="en-IN" smtClean="0"/>
              <a:t>‹#›</a:t>
            </a:fld>
            <a:endParaRPr lang="en-IN"/>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2376018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E1B00F5-D97F-4ABC-985D-43E1B0397CA0}" type="datetimeFigureOut">
              <a:rPr lang="en-IN" smtClean="0"/>
              <a:t>23-02-2025</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3969DD29-8DAD-4BEA-A87C-A39B50562AB6}" type="slidenum">
              <a:rPr lang="en-IN" smtClean="0"/>
              <a:t>‹#›</a:t>
            </a:fld>
            <a:endParaRPr lang="en-IN"/>
          </a:p>
        </p:txBody>
      </p:sp>
    </p:spTree>
    <p:extLst>
      <p:ext uri="{BB962C8B-B14F-4D97-AF65-F5344CB8AC3E}">
        <p14:creationId xmlns:p14="http://schemas.microsoft.com/office/powerpoint/2010/main" val="8135845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E1B00F5-D97F-4ABC-985D-43E1B0397CA0}" type="datetimeFigureOut">
              <a:rPr lang="en-IN" smtClean="0"/>
              <a:t>23-02-2025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969DD29-8DAD-4BEA-A87C-A39B50562AB6}" type="slidenum">
              <a:rPr lang="en-IN" smtClean="0"/>
              <a:t>‹#›</a:t>
            </a:fld>
            <a:endParaRPr lang="en-IN"/>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0779975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FE1B00F5-D97F-4ABC-985D-43E1B0397CA0}" type="datetimeFigureOut">
              <a:rPr lang="en-IN" smtClean="0"/>
              <a:t>23-02-2025</a:t>
            </a:fld>
            <a:endParaRPr lang="en-IN"/>
          </a:p>
        </p:txBody>
      </p:sp>
      <p:sp>
        <p:nvSpPr>
          <p:cNvPr id="6" name="Footer Placeholder 5"/>
          <p:cNvSpPr>
            <a:spLocks noGrp="1"/>
          </p:cNvSpPr>
          <p:nvPr>
            <p:ph type="ftr" sz="quarter" idx="11"/>
          </p:nvPr>
        </p:nvSpPr>
        <p:spPr>
          <a:xfrm>
            <a:off x="1447382" y="318640"/>
            <a:ext cx="5541004" cy="320931"/>
          </a:xfrm>
        </p:spPr>
        <p:txBody>
          <a:bodyPr/>
          <a:lstStyle/>
          <a:p>
            <a:endParaRPr lang="en-IN"/>
          </a:p>
        </p:txBody>
      </p:sp>
      <p:sp>
        <p:nvSpPr>
          <p:cNvPr id="7" name="Slide Number Placeholder 6"/>
          <p:cNvSpPr>
            <a:spLocks noGrp="1"/>
          </p:cNvSpPr>
          <p:nvPr>
            <p:ph type="sldNum" sz="quarter" idx="12"/>
          </p:nvPr>
        </p:nvSpPr>
        <p:spPr/>
        <p:txBody>
          <a:bodyPr/>
          <a:lstStyle/>
          <a:p>
            <a:fld id="{3969DD29-8DAD-4BEA-A87C-A39B50562AB6}" type="slidenum">
              <a:rPr lang="en-IN" smtClean="0"/>
              <a:t>‹#›</a:t>
            </a:fld>
            <a:endParaRPr lang="en-IN"/>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662136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FE1B00F5-D97F-4ABC-985D-43E1B0397CA0}" type="datetimeFigureOut">
              <a:rPr lang="en-IN" smtClean="0"/>
              <a:t>23-02-2025</a:t>
            </a:fld>
            <a:endParaRPr lang="en-IN"/>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3969DD29-8DAD-4BEA-A87C-A39B50562AB6}" type="slidenum">
              <a:rPr lang="en-IN" smtClean="0"/>
              <a:t>‹#›</a:t>
            </a:fld>
            <a:endParaRPr lang="en-IN"/>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47388900"/>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svg"/><Relationship Id="rId7" Type="http://schemas.openxmlformats.org/officeDocument/2006/relationships/image" Target="../media/image7.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9.svg"/><Relationship Id="rId7" Type="http://schemas.openxmlformats.org/officeDocument/2006/relationships/image" Target="../media/image13.sv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sv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C1B01A-A97A-D2F2-344E-0283733D99AD}"/>
              </a:ext>
            </a:extLst>
          </p:cNvPr>
          <p:cNvSpPr>
            <a:spLocks noGrp="1"/>
          </p:cNvSpPr>
          <p:nvPr>
            <p:ph type="ctrTitle"/>
          </p:nvPr>
        </p:nvSpPr>
        <p:spPr/>
        <p:txBody>
          <a:bodyPr/>
          <a:lstStyle/>
          <a:p>
            <a:r>
              <a:rPr lang="en-IN" dirty="0"/>
              <a:t>Capstone project</a:t>
            </a:r>
          </a:p>
        </p:txBody>
      </p:sp>
      <p:sp>
        <p:nvSpPr>
          <p:cNvPr id="3" name="Subtitle 2">
            <a:extLst>
              <a:ext uri="{FF2B5EF4-FFF2-40B4-BE49-F238E27FC236}">
                <a16:creationId xmlns:a16="http://schemas.microsoft.com/office/drawing/2014/main" id="{2478E091-723C-147A-453B-817058D4C755}"/>
              </a:ext>
            </a:extLst>
          </p:cNvPr>
          <p:cNvSpPr>
            <a:spLocks noGrp="1"/>
          </p:cNvSpPr>
          <p:nvPr>
            <p:ph type="subTitle" idx="1"/>
          </p:nvPr>
        </p:nvSpPr>
        <p:spPr/>
        <p:txBody>
          <a:bodyPr/>
          <a:lstStyle/>
          <a:p>
            <a:r>
              <a:rPr lang="en-IN" dirty="0"/>
              <a:t>University success analysis</a:t>
            </a:r>
          </a:p>
        </p:txBody>
      </p:sp>
    </p:spTree>
    <p:extLst>
      <p:ext uri="{BB962C8B-B14F-4D97-AF65-F5344CB8AC3E}">
        <p14:creationId xmlns:p14="http://schemas.microsoft.com/office/powerpoint/2010/main" val="24430900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979BEAA-DB9A-123B-7AC3-AEA85071F46C}"/>
              </a:ext>
            </a:extLst>
          </p:cNvPr>
          <p:cNvPicPr>
            <a:picLocks noChangeAspect="1"/>
          </p:cNvPicPr>
          <p:nvPr/>
        </p:nvPicPr>
        <p:blipFill>
          <a:blip r:embed="rId2"/>
          <a:stretch>
            <a:fillRect/>
          </a:stretch>
        </p:blipFill>
        <p:spPr>
          <a:xfrm>
            <a:off x="818796" y="292234"/>
            <a:ext cx="10427381" cy="5349704"/>
          </a:xfrm>
          <a:prstGeom prst="rect">
            <a:avLst/>
          </a:prstGeom>
        </p:spPr>
      </p:pic>
    </p:spTree>
    <p:extLst>
      <p:ext uri="{BB962C8B-B14F-4D97-AF65-F5344CB8AC3E}">
        <p14:creationId xmlns:p14="http://schemas.microsoft.com/office/powerpoint/2010/main" val="33799296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2BB1C00-7C4B-E4FF-3E0C-D1D5B68D7236}"/>
              </a:ext>
            </a:extLst>
          </p:cNvPr>
          <p:cNvPicPr>
            <a:picLocks noChangeAspect="1"/>
          </p:cNvPicPr>
          <p:nvPr/>
        </p:nvPicPr>
        <p:blipFill>
          <a:blip r:embed="rId2"/>
          <a:stretch>
            <a:fillRect/>
          </a:stretch>
        </p:blipFill>
        <p:spPr>
          <a:xfrm>
            <a:off x="480767" y="367649"/>
            <a:ext cx="11161335" cy="5349704"/>
          </a:xfrm>
          <a:prstGeom prst="rect">
            <a:avLst/>
          </a:prstGeom>
        </p:spPr>
      </p:pic>
    </p:spTree>
    <p:extLst>
      <p:ext uri="{BB962C8B-B14F-4D97-AF65-F5344CB8AC3E}">
        <p14:creationId xmlns:p14="http://schemas.microsoft.com/office/powerpoint/2010/main" val="33829580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CDFD483-A38B-8A2B-EA28-14DFF19821E2}"/>
              </a:ext>
            </a:extLst>
          </p:cNvPr>
          <p:cNvPicPr>
            <a:picLocks noChangeAspect="1"/>
          </p:cNvPicPr>
          <p:nvPr/>
        </p:nvPicPr>
        <p:blipFill>
          <a:blip r:embed="rId2"/>
          <a:stretch>
            <a:fillRect/>
          </a:stretch>
        </p:blipFill>
        <p:spPr>
          <a:xfrm>
            <a:off x="590372" y="242701"/>
            <a:ext cx="11014023" cy="5448772"/>
          </a:xfrm>
          <a:prstGeom prst="rect">
            <a:avLst/>
          </a:prstGeom>
        </p:spPr>
      </p:pic>
    </p:spTree>
    <p:extLst>
      <p:ext uri="{BB962C8B-B14F-4D97-AF65-F5344CB8AC3E}">
        <p14:creationId xmlns:p14="http://schemas.microsoft.com/office/powerpoint/2010/main" val="15222488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D156D37-5B19-E883-3195-9E8CE013E0F4}"/>
              </a:ext>
            </a:extLst>
          </p:cNvPr>
          <p:cNvPicPr>
            <a:picLocks noChangeAspect="1"/>
          </p:cNvPicPr>
          <p:nvPr/>
        </p:nvPicPr>
        <p:blipFill>
          <a:blip r:embed="rId2"/>
          <a:stretch>
            <a:fillRect/>
          </a:stretch>
        </p:blipFill>
        <p:spPr>
          <a:xfrm>
            <a:off x="437366" y="336572"/>
            <a:ext cx="11242443" cy="5524979"/>
          </a:xfrm>
          <a:prstGeom prst="rect">
            <a:avLst/>
          </a:prstGeom>
        </p:spPr>
      </p:pic>
    </p:spTree>
    <p:extLst>
      <p:ext uri="{BB962C8B-B14F-4D97-AF65-F5344CB8AC3E}">
        <p14:creationId xmlns:p14="http://schemas.microsoft.com/office/powerpoint/2010/main" val="41081414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6D3452-481F-A0FA-3AB7-C2B6733A7906}"/>
              </a:ext>
            </a:extLst>
          </p:cNvPr>
          <p:cNvPicPr>
            <a:picLocks noChangeAspect="1"/>
          </p:cNvPicPr>
          <p:nvPr/>
        </p:nvPicPr>
        <p:blipFill>
          <a:blip r:embed="rId2"/>
          <a:stretch>
            <a:fillRect/>
          </a:stretch>
        </p:blipFill>
        <p:spPr>
          <a:xfrm>
            <a:off x="552073" y="373661"/>
            <a:ext cx="10835506" cy="5281118"/>
          </a:xfrm>
          <a:prstGeom prst="rect">
            <a:avLst/>
          </a:prstGeom>
        </p:spPr>
      </p:pic>
    </p:spTree>
    <p:extLst>
      <p:ext uri="{BB962C8B-B14F-4D97-AF65-F5344CB8AC3E}">
        <p14:creationId xmlns:p14="http://schemas.microsoft.com/office/powerpoint/2010/main" val="38588965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2D0DAEB-5673-99DE-F7B2-93AAB3F2ED4B}"/>
              </a:ext>
            </a:extLst>
          </p:cNvPr>
          <p:cNvPicPr>
            <a:picLocks noChangeAspect="1"/>
          </p:cNvPicPr>
          <p:nvPr/>
        </p:nvPicPr>
        <p:blipFill>
          <a:blip r:embed="rId2"/>
          <a:stretch>
            <a:fillRect/>
          </a:stretch>
        </p:blipFill>
        <p:spPr>
          <a:xfrm>
            <a:off x="697237" y="352606"/>
            <a:ext cx="10577221" cy="5342083"/>
          </a:xfrm>
          <a:prstGeom prst="rect">
            <a:avLst/>
          </a:prstGeom>
        </p:spPr>
      </p:pic>
    </p:spTree>
    <p:extLst>
      <p:ext uri="{BB962C8B-B14F-4D97-AF65-F5344CB8AC3E}">
        <p14:creationId xmlns:p14="http://schemas.microsoft.com/office/powerpoint/2010/main" val="19412636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8930C07-95F1-0B91-00A7-185798B4F7B2}"/>
              </a:ext>
            </a:extLst>
          </p:cNvPr>
          <p:cNvPicPr>
            <a:picLocks noChangeAspect="1"/>
          </p:cNvPicPr>
          <p:nvPr/>
        </p:nvPicPr>
        <p:blipFill>
          <a:blip r:embed="rId2"/>
          <a:stretch>
            <a:fillRect/>
          </a:stretch>
        </p:blipFill>
        <p:spPr>
          <a:xfrm>
            <a:off x="513748" y="244704"/>
            <a:ext cx="10949246" cy="5543354"/>
          </a:xfrm>
          <a:prstGeom prst="rect">
            <a:avLst/>
          </a:prstGeom>
        </p:spPr>
      </p:pic>
    </p:spTree>
    <p:extLst>
      <p:ext uri="{BB962C8B-B14F-4D97-AF65-F5344CB8AC3E}">
        <p14:creationId xmlns:p14="http://schemas.microsoft.com/office/powerpoint/2010/main" val="3854222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507FE6E-F3C3-6C86-49D9-C44D45EDDDF7}"/>
              </a:ext>
            </a:extLst>
          </p:cNvPr>
          <p:cNvPicPr>
            <a:picLocks noChangeAspect="1"/>
          </p:cNvPicPr>
          <p:nvPr/>
        </p:nvPicPr>
        <p:blipFill>
          <a:blip r:embed="rId2"/>
          <a:stretch>
            <a:fillRect/>
          </a:stretch>
        </p:blipFill>
        <p:spPr>
          <a:xfrm>
            <a:off x="688157" y="263559"/>
            <a:ext cx="10595727" cy="5425910"/>
          </a:xfrm>
          <a:prstGeom prst="rect">
            <a:avLst/>
          </a:prstGeom>
        </p:spPr>
      </p:pic>
    </p:spTree>
    <p:extLst>
      <p:ext uri="{BB962C8B-B14F-4D97-AF65-F5344CB8AC3E}">
        <p14:creationId xmlns:p14="http://schemas.microsoft.com/office/powerpoint/2010/main" val="15354858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FAC5EC0-D464-6145-EB9A-B94D3490EBC7}"/>
              </a:ext>
            </a:extLst>
          </p:cNvPr>
          <p:cNvPicPr>
            <a:picLocks noChangeAspect="1"/>
          </p:cNvPicPr>
          <p:nvPr/>
        </p:nvPicPr>
        <p:blipFill>
          <a:blip r:embed="rId2"/>
          <a:stretch>
            <a:fillRect/>
          </a:stretch>
        </p:blipFill>
        <p:spPr>
          <a:xfrm>
            <a:off x="389836" y="242107"/>
            <a:ext cx="11478509" cy="5563082"/>
          </a:xfrm>
          <a:prstGeom prst="rect">
            <a:avLst/>
          </a:prstGeom>
        </p:spPr>
      </p:pic>
    </p:spTree>
    <p:extLst>
      <p:ext uri="{BB962C8B-B14F-4D97-AF65-F5344CB8AC3E}">
        <p14:creationId xmlns:p14="http://schemas.microsoft.com/office/powerpoint/2010/main" val="40858899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ACBB9C9-EA74-7831-FF99-1F50A869E969}"/>
              </a:ext>
            </a:extLst>
          </p:cNvPr>
          <p:cNvPicPr>
            <a:picLocks noChangeAspect="1"/>
          </p:cNvPicPr>
          <p:nvPr/>
        </p:nvPicPr>
        <p:blipFill>
          <a:blip r:embed="rId2"/>
          <a:stretch>
            <a:fillRect/>
          </a:stretch>
        </p:blipFill>
        <p:spPr>
          <a:xfrm>
            <a:off x="767629" y="424605"/>
            <a:ext cx="10553963" cy="5273497"/>
          </a:xfrm>
          <a:prstGeom prst="rect">
            <a:avLst/>
          </a:prstGeom>
        </p:spPr>
      </p:pic>
    </p:spTree>
    <p:extLst>
      <p:ext uri="{BB962C8B-B14F-4D97-AF65-F5344CB8AC3E}">
        <p14:creationId xmlns:p14="http://schemas.microsoft.com/office/powerpoint/2010/main" val="119720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7657D8-FF63-B719-BD4D-D27C4486DAE6}"/>
              </a:ext>
            </a:extLst>
          </p:cNvPr>
          <p:cNvSpPr>
            <a:spLocks noGrp="1"/>
          </p:cNvSpPr>
          <p:nvPr>
            <p:ph type="title"/>
          </p:nvPr>
        </p:nvSpPr>
        <p:spPr/>
        <p:txBody>
          <a:bodyPr/>
          <a:lstStyle/>
          <a:p>
            <a:r>
              <a:rPr lang="en-IN" dirty="0"/>
              <a:t>publication</a:t>
            </a:r>
          </a:p>
        </p:txBody>
      </p:sp>
      <p:sp>
        <p:nvSpPr>
          <p:cNvPr id="3" name="Rectangle: Rounded Corners 2">
            <a:extLst>
              <a:ext uri="{FF2B5EF4-FFF2-40B4-BE49-F238E27FC236}">
                <a16:creationId xmlns:a16="http://schemas.microsoft.com/office/drawing/2014/main" id="{5B562F3B-52D2-37EC-1045-723AB3568047}"/>
              </a:ext>
            </a:extLst>
          </p:cNvPr>
          <p:cNvSpPr/>
          <p:nvPr/>
        </p:nvSpPr>
        <p:spPr>
          <a:xfrm>
            <a:off x="527901" y="2551429"/>
            <a:ext cx="3016577" cy="754144"/>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IN" sz="2000" b="1" dirty="0"/>
              <a:t>Country Analysis</a:t>
            </a:r>
          </a:p>
        </p:txBody>
      </p:sp>
      <p:sp>
        <p:nvSpPr>
          <p:cNvPr id="4" name="Rectangle: Rounded Corners 3">
            <a:extLst>
              <a:ext uri="{FF2B5EF4-FFF2-40B4-BE49-F238E27FC236}">
                <a16:creationId xmlns:a16="http://schemas.microsoft.com/office/drawing/2014/main" id="{D3CB0E0C-7C71-7378-518A-5F9F4926EB57}"/>
              </a:ext>
            </a:extLst>
          </p:cNvPr>
          <p:cNvSpPr/>
          <p:nvPr/>
        </p:nvSpPr>
        <p:spPr>
          <a:xfrm>
            <a:off x="527901" y="4757393"/>
            <a:ext cx="3016577" cy="754144"/>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IN" sz="2000" b="1" dirty="0"/>
              <a:t>Student Analysis</a:t>
            </a:r>
          </a:p>
        </p:txBody>
      </p:sp>
      <p:sp>
        <p:nvSpPr>
          <p:cNvPr id="7" name="Rectangle: Rounded Corners 6">
            <a:extLst>
              <a:ext uri="{FF2B5EF4-FFF2-40B4-BE49-F238E27FC236}">
                <a16:creationId xmlns:a16="http://schemas.microsoft.com/office/drawing/2014/main" id="{FCB02D1C-BB20-85F2-34AD-6B1CE3306440}"/>
              </a:ext>
            </a:extLst>
          </p:cNvPr>
          <p:cNvSpPr/>
          <p:nvPr/>
        </p:nvSpPr>
        <p:spPr>
          <a:xfrm>
            <a:off x="4243633" y="2306706"/>
            <a:ext cx="7577579" cy="1350894"/>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b="1" i="0" dirty="0">
                <a:solidFill>
                  <a:srgbClr val="252423"/>
                </a:solidFill>
                <a:effectLst/>
                <a:latin typeface="Segoe UI" panose="020B0502040204020203" pitchFamily="34" charset="0"/>
              </a:rPr>
              <a:t>In the Country </a:t>
            </a:r>
            <a:r>
              <a:rPr lang="en-US" sz="1600" b="1" dirty="0">
                <a:solidFill>
                  <a:srgbClr val="252423"/>
                </a:solidFill>
                <a:latin typeface="Segoe UI" panose="020B0502040204020203" pitchFamily="34" charset="0"/>
              </a:rPr>
              <a:t>A</a:t>
            </a:r>
            <a:r>
              <a:rPr lang="en-US" sz="1600" b="1" i="0" dirty="0">
                <a:solidFill>
                  <a:srgbClr val="252423"/>
                </a:solidFill>
                <a:effectLst/>
                <a:latin typeface="Segoe UI" panose="020B0502040204020203" pitchFamily="34" charset="0"/>
              </a:rPr>
              <a:t>nalysis </a:t>
            </a:r>
            <a:r>
              <a:rPr lang="en-US" sz="1600" b="1" dirty="0">
                <a:solidFill>
                  <a:srgbClr val="252423"/>
                </a:solidFill>
                <a:latin typeface="Segoe UI" panose="020B0502040204020203" pitchFamily="34" charset="0"/>
              </a:rPr>
              <a:t>D</a:t>
            </a:r>
            <a:r>
              <a:rPr lang="en-US" sz="1600" b="1" i="0" dirty="0">
                <a:solidFill>
                  <a:srgbClr val="252423"/>
                </a:solidFill>
                <a:effectLst/>
                <a:latin typeface="Segoe UI" panose="020B0502040204020203" pitchFamily="34" charset="0"/>
              </a:rPr>
              <a:t>ashboard, we have deep insights on data that shows distribution of universities ,International students ,Total female students, male students also their percentage of distribution across the different country.</a:t>
            </a:r>
            <a:endParaRPr lang="en-IN" sz="1600" b="1" dirty="0"/>
          </a:p>
        </p:txBody>
      </p:sp>
      <p:sp>
        <p:nvSpPr>
          <p:cNvPr id="8" name="Rectangle: Rounded Corners 7">
            <a:extLst>
              <a:ext uri="{FF2B5EF4-FFF2-40B4-BE49-F238E27FC236}">
                <a16:creationId xmlns:a16="http://schemas.microsoft.com/office/drawing/2014/main" id="{05ED89E0-DB22-004B-C3B5-C7CE3079645E}"/>
              </a:ext>
            </a:extLst>
          </p:cNvPr>
          <p:cNvSpPr/>
          <p:nvPr/>
        </p:nvSpPr>
        <p:spPr>
          <a:xfrm>
            <a:off x="4243633" y="4388500"/>
            <a:ext cx="7577579" cy="135089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b="1" i="0" dirty="0">
                <a:solidFill>
                  <a:srgbClr val="252423"/>
                </a:solidFill>
                <a:effectLst/>
                <a:latin typeface="Segoe UI" panose="020B0502040204020203" pitchFamily="34" charset="0"/>
              </a:rPr>
              <a:t>The Student Analysis dashboard shows the insights on data that show how many students across the country are there in the university also they join on the basis of college score.</a:t>
            </a:r>
            <a:endParaRPr lang="en-IN" sz="1600" b="1" dirty="0"/>
          </a:p>
        </p:txBody>
      </p:sp>
    </p:spTree>
    <p:extLst>
      <p:ext uri="{BB962C8B-B14F-4D97-AF65-F5344CB8AC3E}">
        <p14:creationId xmlns:p14="http://schemas.microsoft.com/office/powerpoint/2010/main" val="13001459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30F5035-1114-28B8-E1F1-A28223A6CD3A}"/>
              </a:ext>
            </a:extLst>
          </p:cNvPr>
          <p:cNvPicPr>
            <a:picLocks noChangeAspect="1"/>
          </p:cNvPicPr>
          <p:nvPr/>
        </p:nvPicPr>
        <p:blipFill>
          <a:blip r:embed="rId2"/>
          <a:stretch>
            <a:fillRect/>
          </a:stretch>
        </p:blipFill>
        <p:spPr>
          <a:xfrm>
            <a:off x="635480" y="320119"/>
            <a:ext cx="10780380" cy="5425910"/>
          </a:xfrm>
          <a:prstGeom prst="rect">
            <a:avLst/>
          </a:prstGeom>
        </p:spPr>
      </p:pic>
    </p:spTree>
    <p:extLst>
      <p:ext uri="{BB962C8B-B14F-4D97-AF65-F5344CB8AC3E}">
        <p14:creationId xmlns:p14="http://schemas.microsoft.com/office/powerpoint/2010/main" val="22845519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54E07C1-D46C-38F5-6AAE-B3A3DEA93A6F}"/>
              </a:ext>
            </a:extLst>
          </p:cNvPr>
          <p:cNvPicPr>
            <a:picLocks noChangeAspect="1"/>
          </p:cNvPicPr>
          <p:nvPr/>
        </p:nvPicPr>
        <p:blipFill>
          <a:blip r:embed="rId2"/>
          <a:stretch>
            <a:fillRect/>
          </a:stretch>
        </p:blipFill>
        <p:spPr>
          <a:xfrm>
            <a:off x="855290" y="298248"/>
            <a:ext cx="10277765" cy="5281118"/>
          </a:xfrm>
          <a:prstGeom prst="rect">
            <a:avLst/>
          </a:prstGeom>
        </p:spPr>
      </p:pic>
    </p:spTree>
    <p:extLst>
      <p:ext uri="{BB962C8B-B14F-4D97-AF65-F5344CB8AC3E}">
        <p14:creationId xmlns:p14="http://schemas.microsoft.com/office/powerpoint/2010/main" val="21981513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CE75C72-F220-76A7-973F-6E65B0DB0D30}"/>
              </a:ext>
            </a:extLst>
          </p:cNvPr>
          <p:cNvPicPr>
            <a:picLocks noChangeAspect="1"/>
          </p:cNvPicPr>
          <p:nvPr/>
        </p:nvPicPr>
        <p:blipFill>
          <a:blip r:embed="rId2"/>
          <a:stretch>
            <a:fillRect/>
          </a:stretch>
        </p:blipFill>
        <p:spPr>
          <a:xfrm>
            <a:off x="823818" y="354808"/>
            <a:ext cx="10384652" cy="5281118"/>
          </a:xfrm>
          <a:prstGeom prst="rect">
            <a:avLst/>
          </a:prstGeom>
        </p:spPr>
      </p:pic>
    </p:spTree>
    <p:extLst>
      <p:ext uri="{BB962C8B-B14F-4D97-AF65-F5344CB8AC3E}">
        <p14:creationId xmlns:p14="http://schemas.microsoft.com/office/powerpoint/2010/main" val="25832939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45780A0-573C-2417-42D6-9C71FCBA70F5}"/>
              </a:ext>
            </a:extLst>
          </p:cNvPr>
          <p:cNvPicPr>
            <a:picLocks noChangeAspect="1"/>
          </p:cNvPicPr>
          <p:nvPr/>
        </p:nvPicPr>
        <p:blipFill>
          <a:blip r:embed="rId2"/>
          <a:stretch>
            <a:fillRect/>
          </a:stretch>
        </p:blipFill>
        <p:spPr>
          <a:xfrm>
            <a:off x="1049467" y="292433"/>
            <a:ext cx="9979894" cy="5311600"/>
          </a:xfrm>
          <a:prstGeom prst="rect">
            <a:avLst/>
          </a:prstGeom>
        </p:spPr>
      </p:pic>
    </p:spTree>
    <p:extLst>
      <p:ext uri="{BB962C8B-B14F-4D97-AF65-F5344CB8AC3E}">
        <p14:creationId xmlns:p14="http://schemas.microsoft.com/office/powerpoint/2010/main" val="33823962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91CD30D-7FF4-5BF4-5574-25BBF84DBD24}"/>
              </a:ext>
            </a:extLst>
          </p:cNvPr>
          <p:cNvPicPr>
            <a:picLocks noChangeAspect="1"/>
          </p:cNvPicPr>
          <p:nvPr/>
        </p:nvPicPr>
        <p:blipFill>
          <a:blip r:embed="rId2"/>
          <a:stretch>
            <a:fillRect/>
          </a:stretch>
        </p:blipFill>
        <p:spPr>
          <a:xfrm>
            <a:off x="352722" y="230674"/>
            <a:ext cx="11402503" cy="5745919"/>
          </a:xfrm>
          <a:prstGeom prst="rect">
            <a:avLst/>
          </a:prstGeom>
        </p:spPr>
      </p:pic>
    </p:spTree>
    <p:extLst>
      <p:ext uri="{BB962C8B-B14F-4D97-AF65-F5344CB8AC3E}">
        <p14:creationId xmlns:p14="http://schemas.microsoft.com/office/powerpoint/2010/main" val="39204855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EDB21E9-A25E-8FFE-C5E5-8F26FAAA12DC}"/>
              </a:ext>
            </a:extLst>
          </p:cNvPr>
          <p:cNvPicPr>
            <a:picLocks noChangeAspect="1"/>
          </p:cNvPicPr>
          <p:nvPr/>
        </p:nvPicPr>
        <p:blipFill>
          <a:blip r:embed="rId2"/>
          <a:stretch>
            <a:fillRect/>
          </a:stretch>
        </p:blipFill>
        <p:spPr>
          <a:xfrm>
            <a:off x="534581" y="276597"/>
            <a:ext cx="11069815" cy="5456393"/>
          </a:xfrm>
          <a:prstGeom prst="rect">
            <a:avLst/>
          </a:prstGeom>
        </p:spPr>
      </p:pic>
    </p:spTree>
    <p:extLst>
      <p:ext uri="{BB962C8B-B14F-4D97-AF65-F5344CB8AC3E}">
        <p14:creationId xmlns:p14="http://schemas.microsoft.com/office/powerpoint/2010/main" val="27779291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5D4E61E-AD83-23E9-B703-68F31C9C88EA}"/>
              </a:ext>
            </a:extLst>
          </p:cNvPr>
          <p:cNvPicPr>
            <a:picLocks noChangeAspect="1"/>
          </p:cNvPicPr>
          <p:nvPr/>
        </p:nvPicPr>
        <p:blipFill>
          <a:blip r:embed="rId2"/>
          <a:stretch>
            <a:fillRect/>
          </a:stretch>
        </p:blipFill>
        <p:spPr>
          <a:xfrm>
            <a:off x="746352" y="367450"/>
            <a:ext cx="10433838" cy="5387807"/>
          </a:xfrm>
          <a:prstGeom prst="rect">
            <a:avLst/>
          </a:prstGeom>
        </p:spPr>
      </p:pic>
    </p:spTree>
    <p:extLst>
      <p:ext uri="{BB962C8B-B14F-4D97-AF65-F5344CB8AC3E}">
        <p14:creationId xmlns:p14="http://schemas.microsoft.com/office/powerpoint/2010/main" val="10193628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FC5AF49-4562-295D-CCB1-0EC6973298F4}"/>
              </a:ext>
            </a:extLst>
          </p:cNvPr>
          <p:cNvPicPr>
            <a:picLocks noChangeAspect="1"/>
          </p:cNvPicPr>
          <p:nvPr/>
        </p:nvPicPr>
        <p:blipFill>
          <a:blip r:embed="rId2"/>
          <a:stretch>
            <a:fillRect/>
          </a:stretch>
        </p:blipFill>
        <p:spPr>
          <a:xfrm>
            <a:off x="411462" y="226643"/>
            <a:ext cx="11145799" cy="5420013"/>
          </a:xfrm>
          <a:prstGeom prst="rect">
            <a:avLst/>
          </a:prstGeom>
        </p:spPr>
      </p:pic>
    </p:spTree>
    <p:extLst>
      <p:ext uri="{BB962C8B-B14F-4D97-AF65-F5344CB8AC3E}">
        <p14:creationId xmlns:p14="http://schemas.microsoft.com/office/powerpoint/2010/main" val="14085484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9B4F726-AE55-C80A-E978-9875A12FC608}"/>
              </a:ext>
            </a:extLst>
          </p:cNvPr>
          <p:cNvPicPr>
            <a:picLocks noChangeAspect="1"/>
          </p:cNvPicPr>
          <p:nvPr/>
        </p:nvPicPr>
        <p:blipFill>
          <a:blip r:embed="rId2"/>
          <a:stretch>
            <a:fillRect/>
          </a:stretch>
        </p:blipFill>
        <p:spPr>
          <a:xfrm>
            <a:off x="595175" y="292235"/>
            <a:ext cx="11065782" cy="5349704"/>
          </a:xfrm>
          <a:prstGeom prst="rect">
            <a:avLst/>
          </a:prstGeom>
        </p:spPr>
      </p:pic>
    </p:spTree>
    <p:extLst>
      <p:ext uri="{BB962C8B-B14F-4D97-AF65-F5344CB8AC3E}">
        <p14:creationId xmlns:p14="http://schemas.microsoft.com/office/powerpoint/2010/main" val="209593830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C08F342-EC2A-F415-3A03-6822A58923BD}"/>
              </a:ext>
            </a:extLst>
          </p:cNvPr>
          <p:cNvPicPr>
            <a:picLocks noChangeAspect="1"/>
          </p:cNvPicPr>
          <p:nvPr/>
        </p:nvPicPr>
        <p:blipFill>
          <a:blip r:embed="rId2"/>
          <a:stretch>
            <a:fillRect/>
          </a:stretch>
        </p:blipFill>
        <p:spPr>
          <a:xfrm>
            <a:off x="477845" y="263162"/>
            <a:ext cx="11088843" cy="5502117"/>
          </a:xfrm>
          <a:prstGeom prst="rect">
            <a:avLst/>
          </a:prstGeom>
        </p:spPr>
      </p:pic>
    </p:spTree>
    <p:extLst>
      <p:ext uri="{BB962C8B-B14F-4D97-AF65-F5344CB8AC3E}">
        <p14:creationId xmlns:p14="http://schemas.microsoft.com/office/powerpoint/2010/main" val="940478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D9CEEAB3-BB07-C9EF-079D-3D219446B1F3}"/>
              </a:ext>
            </a:extLst>
          </p:cNvPr>
          <p:cNvSpPr/>
          <p:nvPr/>
        </p:nvSpPr>
        <p:spPr>
          <a:xfrm>
            <a:off x="414780" y="1030664"/>
            <a:ext cx="3016577" cy="754144"/>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IN" sz="2000" b="1" dirty="0"/>
              <a:t>Ranking Analysis</a:t>
            </a:r>
          </a:p>
        </p:txBody>
      </p:sp>
      <p:sp>
        <p:nvSpPr>
          <p:cNvPr id="3" name="Rectangle: Rounded Corners 2">
            <a:extLst>
              <a:ext uri="{FF2B5EF4-FFF2-40B4-BE49-F238E27FC236}">
                <a16:creationId xmlns:a16="http://schemas.microsoft.com/office/drawing/2014/main" id="{D7C82318-47A8-94FA-C98D-6CFEB512C9D5}"/>
              </a:ext>
            </a:extLst>
          </p:cNvPr>
          <p:cNvSpPr/>
          <p:nvPr/>
        </p:nvSpPr>
        <p:spPr>
          <a:xfrm>
            <a:off x="414779" y="3210290"/>
            <a:ext cx="3016577" cy="754144"/>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IN" sz="2000" b="1" dirty="0"/>
              <a:t>University Analysis</a:t>
            </a:r>
          </a:p>
        </p:txBody>
      </p:sp>
      <p:sp>
        <p:nvSpPr>
          <p:cNvPr id="4" name="Rectangle: Rounded Corners 3">
            <a:extLst>
              <a:ext uri="{FF2B5EF4-FFF2-40B4-BE49-F238E27FC236}">
                <a16:creationId xmlns:a16="http://schemas.microsoft.com/office/drawing/2014/main" id="{EBE431DE-6572-8917-6C56-DC3500569BB4}"/>
              </a:ext>
            </a:extLst>
          </p:cNvPr>
          <p:cNvSpPr/>
          <p:nvPr/>
        </p:nvSpPr>
        <p:spPr>
          <a:xfrm>
            <a:off x="3981253" y="2904382"/>
            <a:ext cx="7577579" cy="1450802"/>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b="1" i="0" dirty="0">
                <a:solidFill>
                  <a:srgbClr val="252423"/>
                </a:solidFill>
                <a:effectLst/>
                <a:latin typeface="Segoe UI" panose="020B0502040204020203" pitchFamily="34" charset="0"/>
              </a:rPr>
              <a:t>The University Analysis dashboard provides a detailed analysis of universities focusing on key metrics such as percentage of international students across the country, students-ratio, variation on number of students by year and which country has the highest score or best for students.</a:t>
            </a:r>
            <a:endParaRPr lang="en-IN" sz="1600" b="1" dirty="0"/>
          </a:p>
        </p:txBody>
      </p:sp>
      <p:sp>
        <p:nvSpPr>
          <p:cNvPr id="5" name="Rectangle: Rounded Corners 4">
            <a:extLst>
              <a:ext uri="{FF2B5EF4-FFF2-40B4-BE49-F238E27FC236}">
                <a16:creationId xmlns:a16="http://schemas.microsoft.com/office/drawing/2014/main" id="{9EFFCC4A-6E0A-333B-AA0C-837E9001662A}"/>
              </a:ext>
            </a:extLst>
          </p:cNvPr>
          <p:cNvSpPr/>
          <p:nvPr/>
        </p:nvSpPr>
        <p:spPr>
          <a:xfrm>
            <a:off x="3981253" y="644164"/>
            <a:ext cx="7577579" cy="1527143"/>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b="1" i="0" dirty="0">
                <a:solidFill>
                  <a:srgbClr val="252423"/>
                </a:solidFill>
                <a:effectLst/>
                <a:latin typeface="Segoe UI" panose="020B0502040204020203" pitchFamily="34" charset="0"/>
              </a:rPr>
              <a:t>In the Ranking Analysis dashboard Each University across the country has </a:t>
            </a:r>
            <a:r>
              <a:rPr lang="en-US" sz="1600" b="1" i="0" dirty="0" err="1">
                <a:solidFill>
                  <a:srgbClr val="252423"/>
                </a:solidFill>
                <a:effectLst/>
                <a:latin typeface="Segoe UI" panose="020B0502040204020203" pitchFamily="34" charset="0"/>
              </a:rPr>
              <a:t>Categorised</a:t>
            </a:r>
            <a:r>
              <a:rPr lang="en-US" sz="1600" b="1" i="0" dirty="0">
                <a:solidFill>
                  <a:srgbClr val="252423"/>
                </a:solidFill>
                <a:effectLst/>
                <a:latin typeface="Segoe UI" panose="020B0502040204020203" pitchFamily="34" charset="0"/>
              </a:rPr>
              <a:t> on the basis of ranking system it also allow the students to choose the college on the basis of ranking or which college has good teaching staff ,research ,highest placements ,student - ratio or Graduate rates.</a:t>
            </a:r>
            <a:endParaRPr lang="en-IN" sz="1600" b="1" dirty="0"/>
          </a:p>
        </p:txBody>
      </p:sp>
    </p:spTree>
    <p:extLst>
      <p:ext uri="{BB962C8B-B14F-4D97-AF65-F5344CB8AC3E}">
        <p14:creationId xmlns:p14="http://schemas.microsoft.com/office/powerpoint/2010/main" val="173298625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38146D-4EFA-1439-1ADB-839A692B2A2B}"/>
              </a:ext>
            </a:extLst>
          </p:cNvPr>
          <p:cNvSpPr>
            <a:spLocks noGrp="1"/>
          </p:cNvSpPr>
          <p:nvPr>
            <p:ph type="title"/>
          </p:nvPr>
        </p:nvSpPr>
        <p:spPr/>
        <p:txBody>
          <a:bodyPr>
            <a:normAutofit/>
          </a:bodyPr>
          <a:lstStyle/>
          <a:p>
            <a:r>
              <a:rPr lang="en-IN" sz="4400" dirty="0"/>
              <a:t>Eda problem statement </a:t>
            </a:r>
          </a:p>
        </p:txBody>
      </p:sp>
    </p:spTree>
    <p:extLst>
      <p:ext uri="{BB962C8B-B14F-4D97-AF65-F5344CB8AC3E}">
        <p14:creationId xmlns:p14="http://schemas.microsoft.com/office/powerpoint/2010/main" val="26402032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F262B83-8580-251C-60E1-71DE65D658F9}"/>
              </a:ext>
            </a:extLst>
          </p:cNvPr>
          <p:cNvPicPr>
            <a:picLocks noChangeAspect="1"/>
          </p:cNvPicPr>
          <p:nvPr/>
        </p:nvPicPr>
        <p:blipFill>
          <a:blip r:embed="rId2"/>
          <a:stretch>
            <a:fillRect/>
          </a:stretch>
        </p:blipFill>
        <p:spPr>
          <a:xfrm>
            <a:off x="669304" y="195146"/>
            <a:ext cx="10840824" cy="5592912"/>
          </a:xfrm>
          <a:prstGeom prst="rect">
            <a:avLst/>
          </a:prstGeom>
        </p:spPr>
      </p:pic>
    </p:spTree>
    <p:extLst>
      <p:ext uri="{BB962C8B-B14F-4D97-AF65-F5344CB8AC3E}">
        <p14:creationId xmlns:p14="http://schemas.microsoft.com/office/powerpoint/2010/main" val="17965389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89B262A-A9DB-8679-EAA5-281DE7FAB241}"/>
              </a:ext>
            </a:extLst>
          </p:cNvPr>
          <p:cNvPicPr>
            <a:picLocks noChangeAspect="1"/>
          </p:cNvPicPr>
          <p:nvPr/>
        </p:nvPicPr>
        <p:blipFill>
          <a:blip r:embed="rId2"/>
          <a:stretch>
            <a:fillRect/>
          </a:stretch>
        </p:blipFill>
        <p:spPr>
          <a:xfrm>
            <a:off x="542447" y="254524"/>
            <a:ext cx="11109083" cy="5561814"/>
          </a:xfrm>
          <a:prstGeom prst="rect">
            <a:avLst/>
          </a:prstGeom>
        </p:spPr>
      </p:pic>
    </p:spTree>
    <p:extLst>
      <p:ext uri="{BB962C8B-B14F-4D97-AF65-F5344CB8AC3E}">
        <p14:creationId xmlns:p14="http://schemas.microsoft.com/office/powerpoint/2010/main" val="118037611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81E1821-AA9A-086C-3D00-2E1B906F4177}"/>
              </a:ext>
            </a:extLst>
          </p:cNvPr>
          <p:cNvPicPr>
            <a:picLocks noChangeAspect="1"/>
          </p:cNvPicPr>
          <p:nvPr/>
        </p:nvPicPr>
        <p:blipFill>
          <a:blip r:embed="rId2"/>
          <a:stretch>
            <a:fillRect/>
          </a:stretch>
        </p:blipFill>
        <p:spPr>
          <a:xfrm>
            <a:off x="443345" y="293609"/>
            <a:ext cx="11333019" cy="5516064"/>
          </a:xfrm>
          <a:prstGeom prst="rect">
            <a:avLst/>
          </a:prstGeom>
        </p:spPr>
      </p:pic>
    </p:spTree>
    <p:extLst>
      <p:ext uri="{BB962C8B-B14F-4D97-AF65-F5344CB8AC3E}">
        <p14:creationId xmlns:p14="http://schemas.microsoft.com/office/powerpoint/2010/main" val="339882492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83BF83E-42C0-20AC-0D15-04511D5AE0BF}"/>
              </a:ext>
            </a:extLst>
          </p:cNvPr>
          <p:cNvPicPr>
            <a:picLocks noChangeAspect="1"/>
          </p:cNvPicPr>
          <p:nvPr/>
        </p:nvPicPr>
        <p:blipFill>
          <a:blip r:embed="rId2"/>
          <a:stretch>
            <a:fillRect/>
          </a:stretch>
        </p:blipFill>
        <p:spPr>
          <a:xfrm>
            <a:off x="499714" y="378351"/>
            <a:ext cx="11027268" cy="5329722"/>
          </a:xfrm>
          <a:prstGeom prst="rect">
            <a:avLst/>
          </a:prstGeom>
        </p:spPr>
      </p:pic>
    </p:spTree>
    <p:extLst>
      <p:ext uri="{BB962C8B-B14F-4D97-AF65-F5344CB8AC3E}">
        <p14:creationId xmlns:p14="http://schemas.microsoft.com/office/powerpoint/2010/main" val="300205428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7BDD885-5B4F-4582-5219-CB2760363DDD}"/>
              </a:ext>
            </a:extLst>
          </p:cNvPr>
          <p:cNvPicPr>
            <a:picLocks noChangeAspect="1"/>
          </p:cNvPicPr>
          <p:nvPr/>
        </p:nvPicPr>
        <p:blipFill>
          <a:blip r:embed="rId2"/>
          <a:stretch>
            <a:fillRect/>
          </a:stretch>
        </p:blipFill>
        <p:spPr>
          <a:xfrm>
            <a:off x="554182" y="443346"/>
            <a:ext cx="11037454" cy="5375563"/>
          </a:xfrm>
          <a:prstGeom prst="rect">
            <a:avLst/>
          </a:prstGeom>
        </p:spPr>
      </p:pic>
    </p:spTree>
    <p:extLst>
      <p:ext uri="{BB962C8B-B14F-4D97-AF65-F5344CB8AC3E}">
        <p14:creationId xmlns:p14="http://schemas.microsoft.com/office/powerpoint/2010/main" val="18466466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C98E938-543C-311C-66C8-D07FF9C3CB3A}"/>
              </a:ext>
            </a:extLst>
          </p:cNvPr>
          <p:cNvPicPr>
            <a:picLocks noChangeAspect="1"/>
          </p:cNvPicPr>
          <p:nvPr/>
        </p:nvPicPr>
        <p:blipFill>
          <a:blip r:embed="rId2"/>
          <a:stretch>
            <a:fillRect/>
          </a:stretch>
        </p:blipFill>
        <p:spPr>
          <a:xfrm>
            <a:off x="565265" y="656145"/>
            <a:ext cx="10997739" cy="5046386"/>
          </a:xfrm>
          <a:prstGeom prst="rect">
            <a:avLst/>
          </a:prstGeom>
        </p:spPr>
      </p:pic>
    </p:spTree>
    <p:extLst>
      <p:ext uri="{BB962C8B-B14F-4D97-AF65-F5344CB8AC3E}">
        <p14:creationId xmlns:p14="http://schemas.microsoft.com/office/powerpoint/2010/main" val="242311931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51BF3D-2975-D0FF-15E4-5D992E940A60}"/>
              </a:ext>
            </a:extLst>
          </p:cNvPr>
          <p:cNvPicPr>
            <a:picLocks noChangeAspect="1"/>
          </p:cNvPicPr>
          <p:nvPr/>
        </p:nvPicPr>
        <p:blipFill>
          <a:blip r:embed="rId2"/>
          <a:stretch>
            <a:fillRect/>
          </a:stretch>
        </p:blipFill>
        <p:spPr>
          <a:xfrm>
            <a:off x="582705" y="349624"/>
            <a:ext cx="11017623" cy="5577352"/>
          </a:xfrm>
          <a:prstGeom prst="rect">
            <a:avLst/>
          </a:prstGeom>
        </p:spPr>
      </p:pic>
    </p:spTree>
    <p:extLst>
      <p:ext uri="{BB962C8B-B14F-4D97-AF65-F5344CB8AC3E}">
        <p14:creationId xmlns:p14="http://schemas.microsoft.com/office/powerpoint/2010/main" val="54198277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30AA05D-246E-A5B6-C7B5-BB6817FDA69F}"/>
              </a:ext>
            </a:extLst>
          </p:cNvPr>
          <p:cNvPicPr>
            <a:picLocks noChangeAspect="1"/>
          </p:cNvPicPr>
          <p:nvPr/>
        </p:nvPicPr>
        <p:blipFill>
          <a:blip r:embed="rId2"/>
          <a:stretch>
            <a:fillRect/>
          </a:stretch>
        </p:blipFill>
        <p:spPr>
          <a:xfrm>
            <a:off x="408242" y="304800"/>
            <a:ext cx="11188013" cy="5555673"/>
          </a:xfrm>
          <a:prstGeom prst="rect">
            <a:avLst/>
          </a:prstGeom>
        </p:spPr>
      </p:pic>
    </p:spTree>
    <p:extLst>
      <p:ext uri="{BB962C8B-B14F-4D97-AF65-F5344CB8AC3E}">
        <p14:creationId xmlns:p14="http://schemas.microsoft.com/office/powerpoint/2010/main" val="419737198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2475E8C-8968-32AE-92E1-5D201B7C7EA2}"/>
              </a:ext>
            </a:extLst>
          </p:cNvPr>
          <p:cNvPicPr>
            <a:picLocks noChangeAspect="1"/>
          </p:cNvPicPr>
          <p:nvPr/>
        </p:nvPicPr>
        <p:blipFill>
          <a:blip r:embed="rId2"/>
          <a:stretch>
            <a:fillRect/>
          </a:stretch>
        </p:blipFill>
        <p:spPr>
          <a:xfrm>
            <a:off x="568036" y="295835"/>
            <a:ext cx="11055928" cy="5435384"/>
          </a:xfrm>
          <a:prstGeom prst="rect">
            <a:avLst/>
          </a:prstGeom>
        </p:spPr>
      </p:pic>
    </p:spTree>
    <p:extLst>
      <p:ext uri="{BB962C8B-B14F-4D97-AF65-F5344CB8AC3E}">
        <p14:creationId xmlns:p14="http://schemas.microsoft.com/office/powerpoint/2010/main" val="34800098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AD00A8A2-61C1-28D2-F92C-FBF580F78413}"/>
              </a:ext>
            </a:extLst>
          </p:cNvPr>
          <p:cNvSpPr/>
          <p:nvPr/>
        </p:nvSpPr>
        <p:spPr>
          <a:xfrm>
            <a:off x="1019665" y="436383"/>
            <a:ext cx="10322351" cy="1489434"/>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r>
              <a:rPr lang="en-US" sz="1600" b="1" u="sng" dirty="0"/>
              <a:t>OBJECTIVE </a:t>
            </a:r>
            <a:r>
              <a:rPr lang="en-US" sz="1600" b="1" dirty="0"/>
              <a:t>:  </a:t>
            </a:r>
            <a:r>
              <a:rPr lang="en-US" sz="1600" dirty="0"/>
              <a:t>The objective of this project is to leverage </a:t>
            </a:r>
            <a:r>
              <a:rPr lang="en-US" sz="1600" b="1" dirty="0"/>
              <a:t>Power BI</a:t>
            </a:r>
            <a:r>
              <a:rPr lang="en-US" sz="1600" dirty="0"/>
              <a:t> to analyze and visualize key metrics related to university success, including academic performance, global rankings, student enrollment trends, faculty strength, research output, and graduate employability. By integrating data from multiple sources, the project aims to provide interactive and insightful dashboards that help students, educators, and policymakers make data-driven decisions regarding university selection, investment in education, and institutional improvements.</a:t>
            </a:r>
            <a:endParaRPr lang="en-IN" sz="1600" dirty="0"/>
          </a:p>
        </p:txBody>
      </p:sp>
      <p:sp>
        <p:nvSpPr>
          <p:cNvPr id="3" name="Rectangle: Rounded Corners 2">
            <a:extLst>
              <a:ext uri="{FF2B5EF4-FFF2-40B4-BE49-F238E27FC236}">
                <a16:creationId xmlns:a16="http://schemas.microsoft.com/office/drawing/2014/main" id="{96A9FFCC-1B82-C77C-0C86-CDBF6CCCD752}"/>
              </a:ext>
            </a:extLst>
          </p:cNvPr>
          <p:cNvSpPr/>
          <p:nvPr/>
        </p:nvSpPr>
        <p:spPr>
          <a:xfrm>
            <a:off x="1019665" y="2264985"/>
            <a:ext cx="10322351" cy="1656762"/>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r>
              <a:rPr lang="en-US" sz="1600" b="1" u="sng" dirty="0"/>
              <a:t>ANALYSIS SCOPE </a:t>
            </a:r>
            <a:r>
              <a:rPr lang="en-US" sz="1600" b="1" dirty="0"/>
              <a:t>:  </a:t>
            </a:r>
            <a:r>
              <a:rPr lang="en-US" sz="1600" dirty="0"/>
              <a:t>The </a:t>
            </a:r>
            <a:r>
              <a:rPr lang="en-US" sz="1600" b="1" dirty="0"/>
              <a:t>analysis scope</a:t>
            </a:r>
            <a:r>
              <a:rPr lang="en-US" sz="1600" dirty="0"/>
              <a:t> of this project includes evaluating university performance based on key factors such as global rankings (QS, THE, ARWU), student demographics, enrollment trends, faculty-to-student ratios, research output, graduate employability rates, tuition fees, and country-wise education policies. Using </a:t>
            </a:r>
            <a:r>
              <a:rPr lang="en-US" sz="1600" b="1" dirty="0"/>
              <a:t>Power BI</a:t>
            </a:r>
            <a:r>
              <a:rPr lang="en-US" sz="1600" dirty="0"/>
              <a:t>, the project will integrate, clean, and visualize data from multiple sources to create interactive dashboards that provide insights into university strengths, areas for improvement, and global education trends, enabling data-driven decision-making for students, educators, and policymakers.</a:t>
            </a:r>
            <a:endParaRPr lang="en-IN" sz="1600" dirty="0"/>
          </a:p>
        </p:txBody>
      </p:sp>
      <p:sp>
        <p:nvSpPr>
          <p:cNvPr id="4" name="Rectangle: Rounded Corners 3">
            <a:extLst>
              <a:ext uri="{FF2B5EF4-FFF2-40B4-BE49-F238E27FC236}">
                <a16:creationId xmlns:a16="http://schemas.microsoft.com/office/drawing/2014/main" id="{DC4EF448-A596-BCE4-A2F9-428A16A031C2}"/>
              </a:ext>
            </a:extLst>
          </p:cNvPr>
          <p:cNvSpPr/>
          <p:nvPr/>
        </p:nvSpPr>
        <p:spPr>
          <a:xfrm>
            <a:off x="1019665" y="4260916"/>
            <a:ext cx="10322351" cy="155856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r>
              <a:rPr lang="en-US" sz="1600" b="1" u="sng" dirty="0"/>
              <a:t>GOAL</a:t>
            </a:r>
            <a:r>
              <a:rPr lang="en-US" sz="1600" b="1" dirty="0"/>
              <a:t> : </a:t>
            </a:r>
            <a:r>
              <a:rPr lang="en-US" sz="1600" dirty="0"/>
              <a:t>The </a:t>
            </a:r>
            <a:r>
              <a:rPr lang="en-US" sz="1600" b="1" dirty="0"/>
              <a:t>goal</a:t>
            </a:r>
            <a:r>
              <a:rPr lang="en-US" sz="1600" dirty="0"/>
              <a:t> of this project is to develop an interactive and data-driven </a:t>
            </a:r>
            <a:r>
              <a:rPr lang="en-US" sz="1600" b="1" dirty="0"/>
              <a:t>Power BI dashboard</a:t>
            </a:r>
            <a:r>
              <a:rPr lang="en-US" sz="1600" dirty="0"/>
              <a:t> that provides a comprehensive analysis of university success factors, enabling stakeholders—such as students, educators, policymakers, and researchers—to make informed decisions. By visualizing key metrics like global rankings, student demographics, faculty quality, research output, graduate employability, and financial considerations, the project aims to identify trends, compare institutions across different countries, and highlight areas for improvement, ultimately enhancing transparency and decision-making in higher education.</a:t>
            </a:r>
            <a:endParaRPr lang="en-IN" sz="1600" dirty="0"/>
          </a:p>
        </p:txBody>
      </p:sp>
      <p:pic>
        <p:nvPicPr>
          <p:cNvPr id="6" name="Graphic 5" descr="Database">
            <a:extLst>
              <a:ext uri="{FF2B5EF4-FFF2-40B4-BE49-F238E27FC236}">
                <a16:creationId xmlns:a16="http://schemas.microsoft.com/office/drawing/2014/main" id="{EF0E6B85-8B5F-27B1-777A-8D17D38CB7B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90106" y="718401"/>
            <a:ext cx="829559" cy="777318"/>
          </a:xfrm>
          <a:prstGeom prst="rect">
            <a:avLst/>
          </a:prstGeom>
        </p:spPr>
      </p:pic>
      <p:pic>
        <p:nvPicPr>
          <p:cNvPr id="8" name="Graphic 7" descr="Bar chart">
            <a:extLst>
              <a:ext uri="{FF2B5EF4-FFF2-40B4-BE49-F238E27FC236}">
                <a16:creationId xmlns:a16="http://schemas.microsoft.com/office/drawing/2014/main" id="{E4EEEC0D-3681-BB3E-E856-76FE905A105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90105" y="2494372"/>
            <a:ext cx="744719" cy="777318"/>
          </a:xfrm>
          <a:prstGeom prst="rect">
            <a:avLst/>
          </a:prstGeom>
        </p:spPr>
      </p:pic>
      <p:pic>
        <p:nvPicPr>
          <p:cNvPr id="10" name="Graphic 9" descr="Bullseye">
            <a:extLst>
              <a:ext uri="{FF2B5EF4-FFF2-40B4-BE49-F238E27FC236}">
                <a16:creationId xmlns:a16="http://schemas.microsoft.com/office/drawing/2014/main" id="{B889A676-DF48-B2CF-8A5A-44F9914344D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90105" y="4504047"/>
            <a:ext cx="744719" cy="777319"/>
          </a:xfrm>
          <a:prstGeom prst="rect">
            <a:avLst/>
          </a:prstGeom>
        </p:spPr>
      </p:pic>
    </p:spTree>
    <p:extLst>
      <p:ext uri="{BB962C8B-B14F-4D97-AF65-F5344CB8AC3E}">
        <p14:creationId xmlns:p14="http://schemas.microsoft.com/office/powerpoint/2010/main" val="236695920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5361526-8163-6C6C-D7F0-DCE75CFC9F73}"/>
              </a:ext>
            </a:extLst>
          </p:cNvPr>
          <p:cNvPicPr>
            <a:picLocks noChangeAspect="1"/>
          </p:cNvPicPr>
          <p:nvPr/>
        </p:nvPicPr>
        <p:blipFill>
          <a:blip r:embed="rId2"/>
          <a:stretch>
            <a:fillRect/>
          </a:stretch>
        </p:blipFill>
        <p:spPr>
          <a:xfrm>
            <a:off x="523701" y="233083"/>
            <a:ext cx="10914612" cy="5665370"/>
          </a:xfrm>
          <a:prstGeom prst="rect">
            <a:avLst/>
          </a:prstGeom>
        </p:spPr>
      </p:pic>
    </p:spTree>
    <p:extLst>
      <p:ext uri="{BB962C8B-B14F-4D97-AF65-F5344CB8AC3E}">
        <p14:creationId xmlns:p14="http://schemas.microsoft.com/office/powerpoint/2010/main" val="259358073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7DA445B-055E-CC35-38C8-51E1A1264010}"/>
              </a:ext>
            </a:extLst>
          </p:cNvPr>
          <p:cNvPicPr>
            <a:picLocks noChangeAspect="1"/>
          </p:cNvPicPr>
          <p:nvPr/>
        </p:nvPicPr>
        <p:blipFill>
          <a:blip r:embed="rId2"/>
          <a:stretch>
            <a:fillRect/>
          </a:stretch>
        </p:blipFill>
        <p:spPr>
          <a:xfrm>
            <a:off x="264468" y="251012"/>
            <a:ext cx="11530059" cy="5632509"/>
          </a:xfrm>
          <a:prstGeom prst="rect">
            <a:avLst/>
          </a:prstGeom>
        </p:spPr>
      </p:pic>
    </p:spTree>
    <p:extLst>
      <p:ext uri="{BB962C8B-B14F-4D97-AF65-F5344CB8AC3E}">
        <p14:creationId xmlns:p14="http://schemas.microsoft.com/office/powerpoint/2010/main" val="93053262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4973082-65A4-21A6-AAEB-05A8857B166B}"/>
              </a:ext>
            </a:extLst>
          </p:cNvPr>
          <p:cNvPicPr>
            <a:picLocks noChangeAspect="1"/>
          </p:cNvPicPr>
          <p:nvPr/>
        </p:nvPicPr>
        <p:blipFill>
          <a:blip r:embed="rId2"/>
          <a:stretch>
            <a:fillRect/>
          </a:stretch>
        </p:blipFill>
        <p:spPr>
          <a:xfrm>
            <a:off x="299258" y="313765"/>
            <a:ext cx="11305309" cy="5487361"/>
          </a:xfrm>
          <a:prstGeom prst="rect">
            <a:avLst/>
          </a:prstGeom>
        </p:spPr>
      </p:pic>
    </p:spTree>
    <p:extLst>
      <p:ext uri="{BB962C8B-B14F-4D97-AF65-F5344CB8AC3E}">
        <p14:creationId xmlns:p14="http://schemas.microsoft.com/office/powerpoint/2010/main" val="332208146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6C3825-7334-7506-0F4E-21250EC6EDE4}"/>
              </a:ext>
            </a:extLst>
          </p:cNvPr>
          <p:cNvPicPr>
            <a:picLocks noChangeAspect="1"/>
          </p:cNvPicPr>
          <p:nvPr/>
        </p:nvPicPr>
        <p:blipFill>
          <a:blip r:embed="rId2"/>
          <a:stretch>
            <a:fillRect/>
          </a:stretch>
        </p:blipFill>
        <p:spPr>
          <a:xfrm>
            <a:off x="271404" y="268941"/>
            <a:ext cx="11482792" cy="5624783"/>
          </a:xfrm>
          <a:prstGeom prst="rect">
            <a:avLst/>
          </a:prstGeom>
        </p:spPr>
      </p:pic>
    </p:spTree>
    <p:extLst>
      <p:ext uri="{BB962C8B-B14F-4D97-AF65-F5344CB8AC3E}">
        <p14:creationId xmlns:p14="http://schemas.microsoft.com/office/powerpoint/2010/main" val="309653545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1A44B08-5246-F9F4-BE83-3D6681CA49DB}"/>
              </a:ext>
            </a:extLst>
          </p:cNvPr>
          <p:cNvPicPr>
            <a:picLocks noChangeAspect="1"/>
          </p:cNvPicPr>
          <p:nvPr/>
        </p:nvPicPr>
        <p:blipFill>
          <a:blip r:embed="rId2"/>
          <a:stretch>
            <a:fillRect/>
          </a:stretch>
        </p:blipFill>
        <p:spPr>
          <a:xfrm>
            <a:off x="484094" y="277907"/>
            <a:ext cx="11062447" cy="5411996"/>
          </a:xfrm>
          <a:prstGeom prst="rect">
            <a:avLst/>
          </a:prstGeom>
        </p:spPr>
      </p:pic>
    </p:spTree>
    <p:extLst>
      <p:ext uri="{BB962C8B-B14F-4D97-AF65-F5344CB8AC3E}">
        <p14:creationId xmlns:p14="http://schemas.microsoft.com/office/powerpoint/2010/main" val="47364814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8ABDAC0-4520-FDD3-F269-11FE140903D9}"/>
              </a:ext>
            </a:extLst>
          </p:cNvPr>
          <p:cNvPicPr>
            <a:picLocks noChangeAspect="1"/>
          </p:cNvPicPr>
          <p:nvPr/>
        </p:nvPicPr>
        <p:blipFill>
          <a:blip r:embed="rId2"/>
          <a:stretch>
            <a:fillRect/>
          </a:stretch>
        </p:blipFill>
        <p:spPr>
          <a:xfrm>
            <a:off x="397128" y="197225"/>
            <a:ext cx="11256989" cy="5593976"/>
          </a:xfrm>
          <a:prstGeom prst="rect">
            <a:avLst/>
          </a:prstGeom>
        </p:spPr>
      </p:pic>
    </p:spTree>
    <p:extLst>
      <p:ext uri="{BB962C8B-B14F-4D97-AF65-F5344CB8AC3E}">
        <p14:creationId xmlns:p14="http://schemas.microsoft.com/office/powerpoint/2010/main" val="28609144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34C3FD4C-616F-FF94-4024-F7C2CF1828AC}"/>
              </a:ext>
            </a:extLst>
          </p:cNvPr>
          <p:cNvSpPr/>
          <p:nvPr/>
        </p:nvSpPr>
        <p:spPr>
          <a:xfrm>
            <a:off x="1172065" y="3803717"/>
            <a:ext cx="10322351" cy="1272618"/>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r>
              <a:rPr lang="en-US" sz="1600" b="1" u="sng" dirty="0"/>
              <a:t>POWER BI DASHBOARD</a:t>
            </a:r>
            <a:r>
              <a:rPr lang="en-US" sz="1600" b="1" dirty="0"/>
              <a:t> : </a:t>
            </a:r>
            <a:r>
              <a:rPr lang="en-US" sz="1600" dirty="0"/>
              <a:t>The </a:t>
            </a:r>
            <a:r>
              <a:rPr lang="en-US" sz="1600" b="1" dirty="0"/>
              <a:t>Power BI dashboard</a:t>
            </a:r>
            <a:r>
              <a:rPr lang="en-US" sz="1600" dirty="0"/>
              <a:t> will provide interactive visualizations of university rankings, student demographics, research output, faculty quality, and employability metrics, enabling users to explore insights and make data-driven decisions.</a:t>
            </a:r>
            <a:endParaRPr lang="en-IN" sz="1600" dirty="0"/>
          </a:p>
        </p:txBody>
      </p:sp>
      <p:sp>
        <p:nvSpPr>
          <p:cNvPr id="3" name="Rectangle: Rounded Corners 2">
            <a:extLst>
              <a:ext uri="{FF2B5EF4-FFF2-40B4-BE49-F238E27FC236}">
                <a16:creationId xmlns:a16="http://schemas.microsoft.com/office/drawing/2014/main" id="{E48F52BA-05BE-0435-872B-89EFC3283236}"/>
              </a:ext>
            </a:extLst>
          </p:cNvPr>
          <p:cNvSpPr/>
          <p:nvPr/>
        </p:nvSpPr>
        <p:spPr>
          <a:xfrm>
            <a:off x="1172065" y="2083324"/>
            <a:ext cx="10322351" cy="1272618"/>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r>
              <a:rPr lang="en-US" sz="1600" b="1" u="sng" dirty="0"/>
              <a:t>REPORT &amp; PRESENTATION</a:t>
            </a:r>
            <a:r>
              <a:rPr lang="en-US" sz="1600" b="1" dirty="0"/>
              <a:t> : </a:t>
            </a:r>
            <a:r>
              <a:rPr lang="en-US" sz="1600" dirty="0"/>
              <a:t>The </a:t>
            </a:r>
            <a:r>
              <a:rPr lang="en-US" sz="1600" b="1" dirty="0"/>
              <a:t>report and presentation</a:t>
            </a:r>
            <a:r>
              <a:rPr lang="en-US" sz="1600" dirty="0"/>
              <a:t> will showcase key findings from the </a:t>
            </a:r>
            <a:r>
              <a:rPr lang="en-US" sz="1600" b="1" dirty="0"/>
              <a:t>Power BI analysis</a:t>
            </a:r>
            <a:r>
              <a:rPr lang="en-US" sz="1600" dirty="0"/>
              <a:t>, including university performance trends, ranking insights, and student outcomes, using interactive visualizations to support data-driven recommendations for stakeholders.</a:t>
            </a:r>
            <a:endParaRPr lang="en-IN" sz="1600" dirty="0"/>
          </a:p>
        </p:txBody>
      </p:sp>
      <p:sp>
        <p:nvSpPr>
          <p:cNvPr id="4" name="Rectangle: Rounded Corners 3">
            <a:extLst>
              <a:ext uri="{FF2B5EF4-FFF2-40B4-BE49-F238E27FC236}">
                <a16:creationId xmlns:a16="http://schemas.microsoft.com/office/drawing/2014/main" id="{4A2206A1-AA89-68A7-6A50-8E5C55E9E4A2}"/>
              </a:ext>
            </a:extLst>
          </p:cNvPr>
          <p:cNvSpPr/>
          <p:nvPr/>
        </p:nvSpPr>
        <p:spPr>
          <a:xfrm>
            <a:off x="1172065" y="452488"/>
            <a:ext cx="10322351" cy="1225483"/>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r>
              <a:rPr lang="en-US" sz="1600" b="1" u="sng" dirty="0"/>
              <a:t>INSIGHT &amp; RECOMMENDATION</a:t>
            </a:r>
            <a:r>
              <a:rPr lang="en-US" sz="1600" b="1" dirty="0"/>
              <a:t> : </a:t>
            </a:r>
            <a:r>
              <a:rPr lang="en-US" sz="1600" dirty="0"/>
              <a:t>The </a:t>
            </a:r>
            <a:r>
              <a:rPr lang="en-US" sz="1600" b="1" dirty="0"/>
              <a:t>Power BI analysis</a:t>
            </a:r>
            <a:r>
              <a:rPr lang="en-US" sz="1600" dirty="0"/>
              <a:t> will provide insights into university performance, highlighting key factors like faculty quality, research output, and employability, while offering data-driven recommendations to enhance academic excellence, student outcomes, and institutional growth.</a:t>
            </a:r>
            <a:endParaRPr lang="en-IN" sz="1600" dirty="0"/>
          </a:p>
        </p:txBody>
      </p:sp>
      <p:pic>
        <p:nvPicPr>
          <p:cNvPr id="10" name="Graphic 9" descr="Presentation with bar chart">
            <a:extLst>
              <a:ext uri="{FF2B5EF4-FFF2-40B4-BE49-F238E27FC236}">
                <a16:creationId xmlns:a16="http://schemas.microsoft.com/office/drawing/2014/main" id="{6CA9283F-5E94-3AE1-2A72-5C4BB00A3A7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12102" y="2309567"/>
            <a:ext cx="804421" cy="669303"/>
          </a:xfrm>
          <a:prstGeom prst="rect">
            <a:avLst/>
          </a:prstGeom>
        </p:spPr>
      </p:pic>
      <p:pic>
        <p:nvPicPr>
          <p:cNvPr id="12" name="Graphic 11" descr="Head with gears">
            <a:extLst>
              <a:ext uri="{FF2B5EF4-FFF2-40B4-BE49-F238E27FC236}">
                <a16:creationId xmlns:a16="http://schemas.microsoft.com/office/drawing/2014/main" id="{D77E6B3A-E987-018D-AD6F-375B724AD0D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67092" y="657520"/>
            <a:ext cx="694442" cy="772998"/>
          </a:xfrm>
          <a:prstGeom prst="rect">
            <a:avLst/>
          </a:prstGeom>
        </p:spPr>
      </p:pic>
      <p:pic>
        <p:nvPicPr>
          <p:cNvPr id="14" name="Graphic 13" descr="Teacher">
            <a:extLst>
              <a:ext uri="{FF2B5EF4-FFF2-40B4-BE49-F238E27FC236}">
                <a16:creationId xmlns:a16="http://schemas.microsoft.com/office/drawing/2014/main" id="{2335666A-A393-871D-96F4-7C838E1BFB6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46115" y="3926266"/>
            <a:ext cx="815419" cy="758856"/>
          </a:xfrm>
          <a:prstGeom prst="rect">
            <a:avLst/>
          </a:prstGeom>
        </p:spPr>
      </p:pic>
    </p:spTree>
    <p:extLst>
      <p:ext uri="{BB962C8B-B14F-4D97-AF65-F5344CB8AC3E}">
        <p14:creationId xmlns:p14="http://schemas.microsoft.com/office/powerpoint/2010/main" val="8221322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8BBF4E-6EC0-8140-6657-A3E752730ECF}"/>
              </a:ext>
            </a:extLst>
          </p:cNvPr>
          <p:cNvSpPr>
            <a:spLocks noGrp="1"/>
          </p:cNvSpPr>
          <p:nvPr>
            <p:ph type="title"/>
          </p:nvPr>
        </p:nvSpPr>
        <p:spPr>
          <a:xfrm>
            <a:off x="1451579" y="754144"/>
            <a:ext cx="9603275" cy="452487"/>
          </a:xfrm>
        </p:spPr>
        <p:txBody>
          <a:bodyPr>
            <a:normAutofit fontScale="90000"/>
          </a:bodyPr>
          <a:lstStyle/>
          <a:p>
            <a:r>
              <a:rPr lang="en-IN" u="sng" dirty="0"/>
              <a:t>Er diagram</a:t>
            </a:r>
          </a:p>
        </p:txBody>
      </p:sp>
      <p:pic>
        <p:nvPicPr>
          <p:cNvPr id="5" name="Content Placeholder 4">
            <a:extLst>
              <a:ext uri="{FF2B5EF4-FFF2-40B4-BE49-F238E27FC236}">
                <a16:creationId xmlns:a16="http://schemas.microsoft.com/office/drawing/2014/main" id="{4FEA5E2B-B799-6CC9-A657-EEE08B544926}"/>
              </a:ext>
            </a:extLst>
          </p:cNvPr>
          <p:cNvPicPr>
            <a:picLocks noGrp="1" noChangeAspect="1"/>
          </p:cNvPicPr>
          <p:nvPr>
            <p:ph idx="1"/>
          </p:nvPr>
        </p:nvPicPr>
        <p:blipFill>
          <a:blip r:embed="rId2"/>
          <a:stretch>
            <a:fillRect/>
          </a:stretch>
        </p:blipFill>
        <p:spPr>
          <a:xfrm>
            <a:off x="358218" y="1376313"/>
            <a:ext cx="11406433" cy="4534293"/>
          </a:xfrm>
        </p:spPr>
      </p:pic>
    </p:spTree>
    <p:extLst>
      <p:ext uri="{BB962C8B-B14F-4D97-AF65-F5344CB8AC3E}">
        <p14:creationId xmlns:p14="http://schemas.microsoft.com/office/powerpoint/2010/main" val="6816966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7B198-813E-EE63-E82D-94520B0A0C78}"/>
              </a:ext>
            </a:extLst>
          </p:cNvPr>
          <p:cNvSpPr>
            <a:spLocks noGrp="1"/>
          </p:cNvSpPr>
          <p:nvPr>
            <p:ph type="title"/>
          </p:nvPr>
        </p:nvSpPr>
        <p:spPr/>
        <p:txBody>
          <a:bodyPr>
            <a:normAutofit/>
          </a:bodyPr>
          <a:lstStyle/>
          <a:p>
            <a:r>
              <a:rPr lang="en-IN" sz="4400" dirty="0"/>
              <a:t>Power bi problem statement</a:t>
            </a:r>
          </a:p>
        </p:txBody>
      </p:sp>
    </p:spTree>
    <p:extLst>
      <p:ext uri="{BB962C8B-B14F-4D97-AF65-F5344CB8AC3E}">
        <p14:creationId xmlns:p14="http://schemas.microsoft.com/office/powerpoint/2010/main" val="31708399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3CEE44D-938D-2204-E271-F6BCECF5786F}"/>
              </a:ext>
            </a:extLst>
          </p:cNvPr>
          <p:cNvPicPr>
            <a:picLocks noChangeAspect="1"/>
          </p:cNvPicPr>
          <p:nvPr/>
        </p:nvPicPr>
        <p:blipFill>
          <a:blip r:embed="rId2"/>
          <a:stretch>
            <a:fillRect/>
          </a:stretch>
        </p:blipFill>
        <p:spPr>
          <a:xfrm>
            <a:off x="367645" y="179109"/>
            <a:ext cx="11387579" cy="5684363"/>
          </a:xfrm>
          <a:prstGeom prst="rect">
            <a:avLst/>
          </a:prstGeom>
        </p:spPr>
      </p:pic>
    </p:spTree>
    <p:extLst>
      <p:ext uri="{BB962C8B-B14F-4D97-AF65-F5344CB8AC3E}">
        <p14:creationId xmlns:p14="http://schemas.microsoft.com/office/powerpoint/2010/main" val="1774454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617D73C-D3FC-DF30-A171-13EEBB58CA1C}"/>
              </a:ext>
            </a:extLst>
          </p:cNvPr>
          <p:cNvPicPr>
            <a:picLocks noChangeAspect="1"/>
          </p:cNvPicPr>
          <p:nvPr/>
        </p:nvPicPr>
        <p:blipFill>
          <a:blip r:embed="rId2"/>
          <a:stretch>
            <a:fillRect/>
          </a:stretch>
        </p:blipFill>
        <p:spPr>
          <a:xfrm>
            <a:off x="810705" y="320120"/>
            <a:ext cx="10209229" cy="5425910"/>
          </a:xfrm>
          <a:prstGeom prst="rect">
            <a:avLst/>
          </a:prstGeom>
        </p:spPr>
      </p:pic>
    </p:spTree>
    <p:extLst>
      <p:ext uri="{BB962C8B-B14F-4D97-AF65-F5344CB8AC3E}">
        <p14:creationId xmlns:p14="http://schemas.microsoft.com/office/powerpoint/2010/main" val="1882147695"/>
      </p:ext>
    </p:extLst>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docProps/app.xml><?xml version="1.0" encoding="utf-8"?>
<Properties xmlns="http://schemas.openxmlformats.org/officeDocument/2006/extended-properties" xmlns:vt="http://schemas.openxmlformats.org/officeDocument/2006/docPropsVTypes">
  <Template>Gallery</Template>
  <TotalTime>192</TotalTime>
  <Words>593</Words>
  <Application>Microsoft Office PowerPoint</Application>
  <PresentationFormat>Widescreen</PresentationFormat>
  <Paragraphs>20</Paragraphs>
  <Slides>45</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45</vt:i4>
      </vt:variant>
    </vt:vector>
  </HeadingPairs>
  <TitlesOfParts>
    <vt:vector size="49" baseType="lpstr">
      <vt:lpstr>Arial</vt:lpstr>
      <vt:lpstr>Gill Sans MT</vt:lpstr>
      <vt:lpstr>Segoe UI</vt:lpstr>
      <vt:lpstr>Gallery</vt:lpstr>
      <vt:lpstr>Capstone project</vt:lpstr>
      <vt:lpstr>publication</vt:lpstr>
      <vt:lpstr>PowerPoint Presentation</vt:lpstr>
      <vt:lpstr>PowerPoint Presentation</vt:lpstr>
      <vt:lpstr>PowerPoint Presentation</vt:lpstr>
      <vt:lpstr>Er diagram</vt:lpstr>
      <vt:lpstr>Power bi problem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Eda problem statement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Gaurav Shukla</dc:creator>
  <cp:lastModifiedBy>Gaurav Shukla</cp:lastModifiedBy>
  <cp:revision>2</cp:revision>
  <dcterms:created xsi:type="dcterms:W3CDTF">2025-02-15T16:29:59Z</dcterms:created>
  <dcterms:modified xsi:type="dcterms:W3CDTF">2025-02-23T05:30:58Z</dcterms:modified>
</cp:coreProperties>
</file>